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9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1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8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4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1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2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9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55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8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6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7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71ED3-418D-4947-BEA2-536AF9951DFB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5DA16-2ABD-46D7-AFE6-3F7D0291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4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828800"/>
            <a:ext cx="6672579" cy="838199"/>
          </a:xfrm>
        </p:spPr>
        <p:txBody>
          <a:bodyPr/>
          <a:lstStyle/>
          <a:p>
            <a:r>
              <a:rPr lang="en-US" b="1" dirty="0" smtClean="0"/>
              <a:t>PREVENTIVE PEDIATRICS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2133600" y="4038600"/>
            <a:ext cx="5638800" cy="140231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DR.RACHNA RANI</a:t>
            </a:r>
          </a:p>
          <a:p>
            <a:pPr marL="0" indent="0">
              <a:buNone/>
            </a:pPr>
            <a:r>
              <a:rPr lang="en-US" b="1" dirty="0"/>
              <a:t>TUTOR,COMMUNITY MEDICINE</a:t>
            </a:r>
          </a:p>
          <a:p>
            <a:pPr marL="0" indent="0">
              <a:buNone/>
            </a:pPr>
            <a:r>
              <a:rPr lang="en-US" b="1" dirty="0"/>
              <a:t>SKMCH,MUZAFFARPUR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7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18"/>
    </mc:Choice>
    <mc:Fallback>
      <p:transition spd="slow" advTm="104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123" rIns="0" bIns="0" rtlCol="0">
            <a:spAutoFit/>
          </a:bodyPr>
          <a:lstStyle/>
          <a:p>
            <a:pPr marL="457834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OBJECTIVES OF EARLY</a:t>
            </a:r>
            <a:r>
              <a:rPr sz="3200" spc="-40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NEONATAL  CARE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1473453"/>
            <a:ext cx="7203440" cy="357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829944" indent="-274955">
              <a:lnSpc>
                <a:spcPct val="100000"/>
              </a:lnSpc>
              <a:spcBef>
                <a:spcPts val="100"/>
              </a:spcBef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19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ESTABLISHMENT AND MAINTENANCE </a:t>
            </a:r>
            <a:r>
              <a:rPr sz="2400" spc="-315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CRDIORESPIRATORY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FUNCTIONS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10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MAINTENANCE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BODY TEMPERATURE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1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AVOIDANCE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INFECTION</a:t>
            </a:r>
            <a:endParaRPr sz="240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  <a:spcBef>
                <a:spcPts val="500"/>
              </a:spcBef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15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ESTABLISHMENT </a:t>
            </a:r>
            <a:r>
              <a:rPr sz="240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SATISFACTORY </a:t>
            </a:r>
            <a:r>
              <a:rPr sz="2400" spc="-95" dirty="0">
                <a:latin typeface="Arial"/>
                <a:cs typeface="Arial"/>
              </a:rPr>
              <a:t>FEEDING  </a:t>
            </a:r>
            <a:r>
              <a:rPr sz="2400" dirty="0">
                <a:latin typeface="Arial"/>
                <a:cs typeface="Arial"/>
              </a:rPr>
              <a:t>REGIMEN</a:t>
            </a:r>
            <a:endParaRPr sz="2400">
              <a:latin typeface="Arial"/>
              <a:cs typeface="Arial"/>
            </a:endParaRPr>
          </a:p>
          <a:p>
            <a:pPr marL="287020" marR="525780" indent="-274955">
              <a:lnSpc>
                <a:spcPct val="100000"/>
              </a:lnSpc>
              <a:spcBef>
                <a:spcPts val="495"/>
              </a:spcBef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400" spc="-5" dirty="0">
                <a:latin typeface="Arial"/>
                <a:cs typeface="Arial"/>
              </a:rPr>
              <a:t>EARLY DETECTION AND TREATMENT </a:t>
            </a:r>
            <a:r>
              <a:rPr sz="2400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CONGENITAL AND ACQUIRED DISORDERS,  ESPECIALLY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INFECTIONS.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4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36"/>
    </mc:Choice>
    <mc:Fallback>
      <p:transition spd="slow" advTm="5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44005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IMMEDIATE</a:t>
            </a:r>
            <a:r>
              <a:rPr sz="4000" spc="-3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CARE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6873875" cy="324294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CLEARING </a:t>
            </a:r>
            <a:r>
              <a:rPr sz="2600" dirty="0">
                <a:latin typeface="Arial"/>
                <a:cs typeface="Arial"/>
              </a:rPr>
              <a:t>THE</a:t>
            </a:r>
            <a:r>
              <a:rPr sz="2600" spc="-114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AIRWAY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APGAR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SCORE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12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5" dirty="0">
                <a:latin typeface="Arial"/>
                <a:cs typeface="Arial"/>
              </a:rPr>
              <a:t>CARE </a:t>
            </a:r>
            <a:r>
              <a:rPr sz="2600" dirty="0">
                <a:latin typeface="Arial"/>
                <a:cs typeface="Arial"/>
              </a:rPr>
              <a:t>OF THE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CORD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12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5" dirty="0">
                <a:latin typeface="Arial"/>
                <a:cs typeface="Arial"/>
              </a:rPr>
              <a:t>CARE </a:t>
            </a:r>
            <a:r>
              <a:rPr sz="2600" dirty="0">
                <a:latin typeface="Arial"/>
                <a:cs typeface="Arial"/>
              </a:rPr>
              <a:t>OF THE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YES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200" spc="12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5" dirty="0">
                <a:latin typeface="Arial"/>
                <a:cs typeface="Arial"/>
              </a:rPr>
              <a:t>CARE </a:t>
            </a:r>
            <a:r>
              <a:rPr sz="2600" dirty="0">
                <a:latin typeface="Arial"/>
                <a:cs typeface="Arial"/>
              </a:rPr>
              <a:t>OF THE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SKIN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2200" spc="5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0" dirty="0">
                <a:latin typeface="Arial"/>
                <a:cs typeface="Arial"/>
              </a:rPr>
              <a:t>MAINTENANCE </a:t>
            </a:r>
            <a:r>
              <a:rPr sz="2600" dirty="0">
                <a:latin typeface="Arial"/>
                <a:cs typeface="Arial"/>
              </a:rPr>
              <a:t>OF BODY</a:t>
            </a:r>
            <a:r>
              <a:rPr sz="2600" spc="-90" dirty="0">
                <a:latin typeface="Arial"/>
                <a:cs typeface="Arial"/>
              </a:rPr>
              <a:t> </a:t>
            </a:r>
            <a:r>
              <a:rPr sz="2600" spc="-55" dirty="0">
                <a:latin typeface="Arial"/>
                <a:cs typeface="Arial"/>
              </a:rPr>
              <a:t>TEMPERATURE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BREAST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FEEDING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2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46"/>
    </mc:Choice>
    <mc:Fallback>
      <p:transition spd="slow" advTm="31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59232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CLEARING THE</a:t>
            </a:r>
            <a:r>
              <a:rPr sz="4000" spc="-3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AIRWAY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969572" y="1655064"/>
            <a:ext cx="7668951" cy="4136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90"/>
    </mc:Choice>
    <mc:Fallback>
      <p:transition spd="slow" advTm="8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374840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APGAR</a:t>
            </a:r>
            <a:r>
              <a:rPr sz="4000" spc="-8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SCORE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438794" y="1816483"/>
            <a:ext cx="8041640" cy="1324610"/>
            <a:chOff x="438794" y="1816483"/>
            <a:chExt cx="8041640" cy="1324610"/>
          </a:xfrm>
        </p:grpSpPr>
        <p:sp>
          <p:nvSpPr>
            <p:cNvPr id="4" name="object 4"/>
            <p:cNvSpPr/>
            <p:nvPr/>
          </p:nvSpPr>
          <p:spPr>
            <a:xfrm>
              <a:off x="438794" y="1816483"/>
              <a:ext cx="8041577" cy="13016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27376" y="2781299"/>
              <a:ext cx="5832348" cy="3596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9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55"/>
    </mc:Choice>
    <mc:Fallback>
      <p:transition spd="slow" advTm="108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496" y="548639"/>
            <a:ext cx="7836795" cy="54119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9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60"/>
    </mc:Choice>
    <mc:Fallback>
      <p:transition spd="slow" advTm="16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1410417"/>
            <a:ext cx="7700009" cy="18637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3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305" dirty="0">
                <a:latin typeface="Arial"/>
                <a:cs typeface="Arial"/>
              </a:rPr>
              <a:t>9 </a:t>
            </a:r>
            <a:r>
              <a:rPr sz="2600" dirty="0">
                <a:latin typeface="Arial"/>
                <a:cs typeface="Arial"/>
              </a:rPr>
              <a:t>TO </a:t>
            </a:r>
            <a:r>
              <a:rPr sz="2600" spc="5" dirty="0">
                <a:latin typeface="Arial"/>
                <a:cs typeface="Arial"/>
              </a:rPr>
              <a:t>10-</a:t>
            </a:r>
            <a:r>
              <a:rPr sz="2600" spc="-3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NORMAL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5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0" dirty="0">
                <a:latin typeface="Arial"/>
                <a:cs typeface="Arial"/>
              </a:rPr>
              <a:t>0-3 </a:t>
            </a:r>
            <a:r>
              <a:rPr sz="2600" dirty="0">
                <a:latin typeface="Arial"/>
                <a:cs typeface="Arial"/>
              </a:rPr>
              <a:t>– SEVERELY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DEPRESSED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15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0" dirty="0">
                <a:latin typeface="Arial"/>
                <a:cs typeface="Arial"/>
              </a:rPr>
              <a:t>4-6 </a:t>
            </a:r>
            <a:r>
              <a:rPr sz="2600" dirty="0">
                <a:latin typeface="Arial"/>
                <a:cs typeface="Arial"/>
              </a:rPr>
              <a:t>– MODERATELY</a:t>
            </a:r>
            <a:r>
              <a:rPr sz="2600" spc="-19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DEPRESSED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SCORE </a:t>
            </a:r>
            <a:r>
              <a:rPr sz="2600" dirty="0">
                <a:latin typeface="Arial"/>
                <a:cs typeface="Arial"/>
              </a:rPr>
              <a:t>BELOW 5 REQUIRES PROMPT</a:t>
            </a:r>
            <a:r>
              <a:rPr sz="2600" spc="-180" dirty="0">
                <a:latin typeface="Arial"/>
                <a:cs typeface="Arial"/>
              </a:rPr>
              <a:t> </a:t>
            </a:r>
            <a:r>
              <a:rPr sz="2600" spc="-100" dirty="0">
                <a:latin typeface="Arial"/>
                <a:cs typeface="Arial"/>
              </a:rPr>
              <a:t>ACTION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1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1"/>
    </mc:Choice>
    <mc:Fallback>
      <p:transition spd="slow" advTm="1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0219" y="2171826"/>
            <a:ext cx="50711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CARE OF </a:t>
            </a:r>
            <a:r>
              <a:rPr sz="4000" spc="-10" dirty="0">
                <a:solidFill>
                  <a:srgbClr val="696363"/>
                </a:solidFill>
              </a:rPr>
              <a:t>THE</a:t>
            </a:r>
            <a:r>
              <a:rPr sz="4000" spc="-8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CORD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968847" y="3001884"/>
            <a:ext cx="7568221" cy="1518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44"/>
    </mc:Choice>
    <mc:Fallback>
      <p:transition spd="slow" advTm="2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1410417"/>
            <a:ext cx="6580505" cy="219583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12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5" dirty="0">
                <a:latin typeface="Arial"/>
                <a:cs typeface="Arial"/>
              </a:rPr>
              <a:t>KEEP </a:t>
            </a:r>
            <a:r>
              <a:rPr sz="2600" dirty="0">
                <a:latin typeface="Arial"/>
                <a:cs typeface="Arial"/>
              </a:rPr>
              <a:t>CORD DRY AS</a:t>
            </a:r>
            <a:r>
              <a:rPr sz="2600" spc="-18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POSSIBLE</a:t>
            </a:r>
            <a:endParaRPr sz="260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  <a:spcBef>
                <a:spcPts val="495"/>
              </a:spcBef>
            </a:pPr>
            <a:r>
              <a:rPr sz="2200" spc="8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0" dirty="0">
                <a:latin typeface="Arial"/>
                <a:cs typeface="Arial"/>
              </a:rPr>
              <a:t>ASEPTIC </a:t>
            </a:r>
            <a:r>
              <a:rPr sz="2600" dirty="0">
                <a:latin typeface="Arial"/>
                <a:cs typeface="Arial"/>
              </a:rPr>
              <a:t>PREPARATION ON THE</a:t>
            </a:r>
            <a:r>
              <a:rPr sz="2600" spc="-170" dirty="0">
                <a:latin typeface="Arial"/>
                <a:cs typeface="Arial"/>
              </a:rPr>
              <a:t> CORD  </a:t>
            </a:r>
            <a:r>
              <a:rPr sz="2600" dirty="0">
                <a:latin typeface="Arial"/>
                <a:cs typeface="Arial"/>
              </a:rPr>
              <a:t>STUMP AND SKIN AROUND THE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BASE</a:t>
            </a:r>
            <a:endParaRPr sz="2600">
              <a:latin typeface="Arial"/>
              <a:cs typeface="Arial"/>
            </a:endParaRPr>
          </a:p>
          <a:p>
            <a:pPr marL="287020" marR="369570" indent="-274955">
              <a:lnSpc>
                <a:spcPct val="100000"/>
              </a:lnSpc>
              <a:spcBef>
                <a:spcPts val="50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DRIES </a:t>
            </a:r>
            <a:r>
              <a:rPr sz="2600" dirty="0">
                <a:latin typeface="Arial"/>
                <a:cs typeface="Arial"/>
              </a:rPr>
              <a:t>AND SEPARATES BY</a:t>
            </a:r>
            <a:r>
              <a:rPr sz="2600" spc="-185" dirty="0">
                <a:latin typeface="Arial"/>
                <a:cs typeface="Arial"/>
              </a:rPr>
              <a:t> </a:t>
            </a:r>
            <a:r>
              <a:rPr sz="2600" spc="-95" dirty="0">
                <a:latin typeface="Arial"/>
                <a:cs typeface="Arial"/>
              </a:rPr>
              <a:t>ASEPTIC  </a:t>
            </a:r>
            <a:r>
              <a:rPr sz="2600" dirty="0">
                <a:latin typeface="Arial"/>
                <a:cs typeface="Arial"/>
              </a:rPr>
              <a:t>NECROSIS IN 5-8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DAYS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0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2"/>
    </mc:Choice>
    <mc:Fallback>
      <p:transition spd="slow" advTm="18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STAY HOME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STAY SAFE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STUDY SINCERELY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9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66"/>
    </mc:Choice>
    <mc:Fallback>
      <p:transition spd="slow" advTm="3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531" y="70103"/>
              <a:ext cx="9013190" cy="6692265"/>
            </a:xfrm>
            <a:custGeom>
              <a:avLst/>
              <a:gdLst/>
              <a:ahLst/>
              <a:cxnLst/>
              <a:rect l="l" t="t" r="r" b="b"/>
              <a:pathLst>
                <a:path w="9013190" h="6692265">
                  <a:moveTo>
                    <a:pt x="0" y="329819"/>
                  </a:moveTo>
                  <a:lnTo>
                    <a:pt x="3576" y="281088"/>
                  </a:lnTo>
                  <a:lnTo>
                    <a:pt x="13965" y="234576"/>
                  </a:lnTo>
                  <a:lnTo>
                    <a:pt x="30656" y="190791"/>
                  </a:lnTo>
                  <a:lnTo>
                    <a:pt x="53139" y="150245"/>
                  </a:lnTo>
                  <a:lnTo>
                    <a:pt x="80905" y="113448"/>
                  </a:lnTo>
                  <a:lnTo>
                    <a:pt x="113441" y="80911"/>
                  </a:lnTo>
                  <a:lnTo>
                    <a:pt x="150240" y="53144"/>
                  </a:lnTo>
                  <a:lnTo>
                    <a:pt x="190789" y="30660"/>
                  </a:lnTo>
                  <a:lnTo>
                    <a:pt x="234580" y="13967"/>
                  </a:lnTo>
                  <a:lnTo>
                    <a:pt x="281102" y="3576"/>
                  </a:lnTo>
                  <a:lnTo>
                    <a:pt x="329844" y="0"/>
                  </a:lnTo>
                  <a:lnTo>
                    <a:pt x="8683117" y="0"/>
                  </a:lnTo>
                  <a:lnTo>
                    <a:pt x="8731847" y="3576"/>
                  </a:lnTo>
                  <a:lnTo>
                    <a:pt x="8778359" y="13967"/>
                  </a:lnTo>
                  <a:lnTo>
                    <a:pt x="8822144" y="30660"/>
                  </a:lnTo>
                  <a:lnTo>
                    <a:pt x="8862690" y="53144"/>
                  </a:lnTo>
                  <a:lnTo>
                    <a:pt x="8899487" y="80911"/>
                  </a:lnTo>
                  <a:lnTo>
                    <a:pt x="8932024" y="113448"/>
                  </a:lnTo>
                  <a:lnTo>
                    <a:pt x="8959791" y="150245"/>
                  </a:lnTo>
                  <a:lnTo>
                    <a:pt x="8982275" y="190791"/>
                  </a:lnTo>
                  <a:lnTo>
                    <a:pt x="8998968" y="234576"/>
                  </a:lnTo>
                  <a:lnTo>
                    <a:pt x="9009359" y="281088"/>
                  </a:lnTo>
                  <a:lnTo>
                    <a:pt x="9012936" y="329819"/>
                  </a:lnTo>
                  <a:lnTo>
                    <a:pt x="9012936" y="6362039"/>
                  </a:lnTo>
                  <a:lnTo>
                    <a:pt x="9009359" y="6410781"/>
                  </a:lnTo>
                  <a:lnTo>
                    <a:pt x="8998968" y="6457303"/>
                  </a:lnTo>
                  <a:lnTo>
                    <a:pt x="8982275" y="6501094"/>
                  </a:lnTo>
                  <a:lnTo>
                    <a:pt x="8959791" y="6541643"/>
                  </a:lnTo>
                  <a:lnTo>
                    <a:pt x="8932024" y="6578442"/>
                  </a:lnTo>
                  <a:lnTo>
                    <a:pt x="8899487" y="6610978"/>
                  </a:lnTo>
                  <a:lnTo>
                    <a:pt x="8862690" y="6638744"/>
                  </a:lnTo>
                  <a:lnTo>
                    <a:pt x="8822144" y="6661227"/>
                  </a:lnTo>
                  <a:lnTo>
                    <a:pt x="8778359" y="6677918"/>
                  </a:lnTo>
                  <a:lnTo>
                    <a:pt x="8731847" y="6688307"/>
                  </a:lnTo>
                  <a:lnTo>
                    <a:pt x="8683117" y="6691884"/>
                  </a:lnTo>
                  <a:lnTo>
                    <a:pt x="329844" y="6691884"/>
                  </a:lnTo>
                  <a:lnTo>
                    <a:pt x="281102" y="6688307"/>
                  </a:lnTo>
                  <a:lnTo>
                    <a:pt x="234580" y="6677918"/>
                  </a:lnTo>
                  <a:lnTo>
                    <a:pt x="190789" y="6661227"/>
                  </a:lnTo>
                  <a:lnTo>
                    <a:pt x="150240" y="6638744"/>
                  </a:lnTo>
                  <a:lnTo>
                    <a:pt x="113441" y="6610978"/>
                  </a:lnTo>
                  <a:lnTo>
                    <a:pt x="80905" y="6578442"/>
                  </a:lnTo>
                  <a:lnTo>
                    <a:pt x="53139" y="6541643"/>
                  </a:lnTo>
                  <a:lnTo>
                    <a:pt x="30656" y="6501094"/>
                  </a:lnTo>
                  <a:lnTo>
                    <a:pt x="13965" y="6457303"/>
                  </a:lnTo>
                  <a:lnTo>
                    <a:pt x="3576" y="6410781"/>
                  </a:lnTo>
                  <a:lnTo>
                    <a:pt x="0" y="6362039"/>
                  </a:lnTo>
                  <a:lnTo>
                    <a:pt x="0" y="32981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484" y="1395983"/>
              <a:ext cx="9022080" cy="121920"/>
            </a:xfrm>
            <a:custGeom>
              <a:avLst/>
              <a:gdLst/>
              <a:ahLst/>
              <a:cxnLst/>
              <a:rect l="l" t="t" r="r" b="b"/>
              <a:pathLst>
                <a:path w="9022080" h="121919">
                  <a:moveTo>
                    <a:pt x="9022080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9022080" y="121920"/>
                  </a:lnTo>
                  <a:lnTo>
                    <a:pt x="9022080" y="0"/>
                  </a:lnTo>
                  <a:close/>
                </a:path>
              </a:pathLst>
            </a:custGeom>
            <a:solidFill>
              <a:srgbClr val="E6A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484" y="2976372"/>
              <a:ext cx="9022080" cy="111760"/>
            </a:xfrm>
            <a:custGeom>
              <a:avLst/>
              <a:gdLst/>
              <a:ahLst/>
              <a:cxnLst/>
              <a:rect l="l" t="t" r="r" b="b"/>
              <a:pathLst>
                <a:path w="9022080" h="111760">
                  <a:moveTo>
                    <a:pt x="9022080" y="0"/>
                  </a:moveTo>
                  <a:lnTo>
                    <a:pt x="0" y="0"/>
                  </a:lnTo>
                  <a:lnTo>
                    <a:pt x="0" y="111251"/>
                  </a:lnTo>
                  <a:lnTo>
                    <a:pt x="9022080" y="111251"/>
                  </a:lnTo>
                  <a:lnTo>
                    <a:pt x="9022080" y="0"/>
                  </a:lnTo>
                  <a:close/>
                </a:path>
              </a:pathLst>
            </a:custGeom>
            <a:solidFill>
              <a:srgbClr val="9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484" y="1517903"/>
            <a:ext cx="9022080" cy="1458595"/>
          </a:xfrm>
          <a:prstGeom prst="rect">
            <a:avLst/>
          </a:prstGeom>
          <a:solidFill>
            <a:srgbClr val="D24717"/>
          </a:solidFill>
        </p:spPr>
        <p:txBody>
          <a:bodyPr vert="horz" wrap="square" lIns="0" tIns="404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85"/>
              </a:spcBef>
            </a:pPr>
            <a:r>
              <a:rPr sz="4000" spc="-5" dirty="0">
                <a:solidFill>
                  <a:srgbClr val="FFFFFF"/>
                </a:solidFill>
              </a:rPr>
              <a:t>CARE OF</a:t>
            </a:r>
            <a:r>
              <a:rPr sz="4000" spc="-20" dirty="0">
                <a:solidFill>
                  <a:srgbClr val="FFFFFF"/>
                </a:solidFill>
              </a:rPr>
              <a:t> </a:t>
            </a:r>
            <a:r>
              <a:rPr sz="4000" spc="-5" dirty="0">
                <a:solidFill>
                  <a:srgbClr val="FFFFFF"/>
                </a:solidFill>
              </a:rPr>
              <a:t>CHILDREN</a:t>
            </a:r>
            <a:endParaRPr sz="400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0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41"/>
    </mc:Choice>
    <mc:Fallback>
      <p:transition spd="slow" advTm="89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1410417"/>
            <a:ext cx="6654800" cy="225996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12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0" dirty="0">
                <a:latin typeface="Arial"/>
                <a:cs typeface="Arial"/>
              </a:rPr>
              <a:t>0-14</a:t>
            </a:r>
            <a:r>
              <a:rPr sz="2600" dirty="0">
                <a:latin typeface="Arial"/>
                <a:cs typeface="Arial"/>
              </a:rPr>
              <a:t> YEARS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40% </a:t>
            </a:r>
            <a:r>
              <a:rPr sz="2600" dirty="0">
                <a:latin typeface="Arial"/>
                <a:cs typeface="Arial"/>
              </a:rPr>
              <a:t>OF </a:t>
            </a:r>
            <a:r>
              <a:rPr sz="2600" spc="5" dirty="0">
                <a:latin typeface="Arial"/>
                <a:cs typeface="Arial"/>
              </a:rPr>
              <a:t>TOTAL</a:t>
            </a:r>
            <a:r>
              <a:rPr sz="2600" spc="-19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POPULATION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4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45" dirty="0">
                <a:latin typeface="Arial"/>
                <a:cs typeface="Arial"/>
              </a:rPr>
              <a:t>SOCIALIZATION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PROCESS</a:t>
            </a:r>
            <a:endParaRPr sz="260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  <a:spcBef>
                <a:spcPts val="505"/>
              </a:spcBef>
            </a:pPr>
            <a:r>
              <a:rPr sz="2200" spc="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5" dirty="0">
                <a:latin typeface="Arial"/>
                <a:cs typeface="Arial"/>
              </a:rPr>
              <a:t>VULNERABLE </a:t>
            </a:r>
            <a:r>
              <a:rPr sz="2600" dirty="0">
                <a:latin typeface="Arial"/>
                <a:cs typeface="Arial"/>
              </a:rPr>
              <a:t>TO DISEASE, DEATH</a:t>
            </a:r>
            <a:r>
              <a:rPr sz="2600" spc="-114" dirty="0">
                <a:latin typeface="Arial"/>
                <a:cs typeface="Arial"/>
              </a:rPr>
              <a:t> </a:t>
            </a:r>
            <a:r>
              <a:rPr sz="2600" spc="-225" dirty="0">
                <a:latin typeface="Arial"/>
                <a:cs typeface="Arial"/>
              </a:rPr>
              <a:t>AND  </a:t>
            </a:r>
            <a:r>
              <a:rPr sz="2600" dirty="0">
                <a:latin typeface="Arial"/>
                <a:cs typeface="Arial"/>
              </a:rPr>
              <a:t>DISABILITY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56"/>
    </mc:Choice>
    <mc:Fallback>
      <p:transition spd="slow" advTm="114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5321" y="2205228"/>
            <a:ext cx="7609980" cy="2303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3"/>
    </mc:Choice>
    <mc:Fallback>
      <p:transition spd="slow" advTm="2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62026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ANTENATAL</a:t>
            </a:r>
            <a:r>
              <a:rPr sz="4000" spc="-45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PEDIATRICS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7201534" cy="35756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4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45" dirty="0">
                <a:latin typeface="Arial"/>
                <a:cs typeface="Arial"/>
              </a:rPr>
              <a:t>AMNIOCENTESIS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USG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6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65" dirty="0">
                <a:latin typeface="Arial"/>
                <a:cs typeface="Arial"/>
              </a:rPr>
              <a:t>FETOSOCPY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7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5" dirty="0">
                <a:latin typeface="Arial"/>
                <a:cs typeface="Arial"/>
              </a:rPr>
              <a:t>CHORION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BIOPSY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SPACING- </a:t>
            </a:r>
            <a:r>
              <a:rPr sz="2600" dirty="0">
                <a:latin typeface="Arial"/>
                <a:cs typeface="Arial"/>
              </a:rPr>
              <a:t>2 TO 3</a:t>
            </a:r>
            <a:r>
              <a:rPr sz="2600" spc="-114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YEARS</a:t>
            </a:r>
            <a:endParaRPr sz="260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  <a:spcBef>
                <a:spcPts val="509"/>
              </a:spcBef>
            </a:pPr>
            <a:r>
              <a:rPr sz="2200" spc="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5" dirty="0">
                <a:latin typeface="Arial"/>
                <a:cs typeface="Arial"/>
              </a:rPr>
              <a:t>PREVENTION </a:t>
            </a:r>
            <a:r>
              <a:rPr sz="2600" dirty="0">
                <a:latin typeface="Arial"/>
                <a:cs typeface="Arial"/>
              </a:rPr>
              <a:t>OF CONGENITAL  ABNORMALITIES AND INBORN ERRORS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OF  METABOLISM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2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57"/>
    </mc:Choice>
    <mc:Fallback>
      <p:transition spd="slow" advTm="112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22529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INFANCY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7185025" cy="179958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12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0" dirty="0">
                <a:latin typeface="Arial"/>
                <a:cs typeface="Arial"/>
              </a:rPr>
              <a:t>2.92 </a:t>
            </a:r>
            <a:r>
              <a:rPr sz="2600" dirty="0">
                <a:latin typeface="Arial"/>
                <a:cs typeface="Arial"/>
              </a:rPr>
              <a:t>% OF TOTAL</a:t>
            </a:r>
            <a:r>
              <a:rPr sz="2600" spc="-1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POPULATION</a:t>
            </a:r>
            <a:endParaRPr sz="260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  <a:spcBef>
                <a:spcPts val="49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ABOUT </a:t>
            </a:r>
            <a:r>
              <a:rPr sz="2600" dirty="0">
                <a:latin typeface="Arial"/>
                <a:cs typeface="Arial"/>
              </a:rPr>
              <a:t>40% IMR </a:t>
            </a:r>
            <a:r>
              <a:rPr sz="2600" spc="5" dirty="0">
                <a:latin typeface="Arial"/>
                <a:cs typeface="Arial"/>
              </a:rPr>
              <a:t>OCCURS </a:t>
            </a:r>
            <a:r>
              <a:rPr sz="2600" dirty="0">
                <a:latin typeface="Arial"/>
                <a:cs typeface="Arial"/>
              </a:rPr>
              <a:t>IN FIRST</a:t>
            </a:r>
            <a:r>
              <a:rPr sz="2600" spc="-229" dirty="0">
                <a:latin typeface="Arial"/>
                <a:cs typeface="Arial"/>
              </a:rPr>
              <a:t> </a:t>
            </a:r>
            <a:r>
              <a:rPr sz="2600" spc="-135" dirty="0">
                <a:latin typeface="Arial"/>
                <a:cs typeface="Arial"/>
              </a:rPr>
              <a:t>MONTH  </a:t>
            </a:r>
            <a:r>
              <a:rPr sz="2600" dirty="0">
                <a:latin typeface="Arial"/>
                <a:cs typeface="Arial"/>
              </a:rPr>
              <a:t>OF</a:t>
            </a:r>
            <a:r>
              <a:rPr sz="2600" spc="-1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LIFE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IMR </a:t>
            </a:r>
            <a:r>
              <a:rPr sz="2600" dirty="0">
                <a:latin typeface="Arial"/>
                <a:cs typeface="Arial"/>
              </a:rPr>
              <a:t>= 58/1000 IN</a:t>
            </a:r>
            <a:r>
              <a:rPr sz="2600" spc="-18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INDIA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1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359"/>
    </mc:Choice>
    <mc:Fallback>
      <p:transition spd="slow" advTm="36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43148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NEONATAL</a:t>
            </a:r>
            <a:r>
              <a:rPr sz="4000" spc="-5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CARE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4911090" cy="37020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EARLY </a:t>
            </a:r>
            <a:r>
              <a:rPr sz="2600" dirty="0">
                <a:latin typeface="Arial"/>
                <a:cs typeface="Arial"/>
              </a:rPr>
              <a:t>NEONATAL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CARE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IMMEDIATE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CARE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NEONATAL</a:t>
            </a:r>
            <a:r>
              <a:rPr sz="2600" spc="-8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EXAMINATIONS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THE INFECTED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NEWBORN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MEASURING THE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BABY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9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NEONATAL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SCREENING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0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AT RISK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INFANTS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2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5" dirty="0">
                <a:latin typeface="Arial"/>
                <a:cs typeface="Arial"/>
              </a:rPr>
              <a:t>LATE </a:t>
            </a:r>
            <a:r>
              <a:rPr sz="2600" dirty="0">
                <a:latin typeface="Arial"/>
                <a:cs typeface="Arial"/>
              </a:rPr>
              <a:t>NEONATAL</a:t>
            </a:r>
            <a:r>
              <a:rPr sz="2600" spc="-18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CARE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0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38"/>
    </mc:Choice>
    <mc:Fallback>
      <p:transition spd="slow" advTm="5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717" y="346328"/>
            <a:ext cx="4069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696363"/>
                </a:solidFill>
              </a:rPr>
              <a:t>OPTIMUM </a:t>
            </a:r>
            <a:r>
              <a:rPr sz="2400" spc="-5" dirty="0">
                <a:solidFill>
                  <a:srgbClr val="696363"/>
                </a:solidFill>
              </a:rPr>
              <a:t>NEWBORN</a:t>
            </a:r>
            <a:r>
              <a:rPr sz="2400" spc="-75" dirty="0">
                <a:solidFill>
                  <a:srgbClr val="696363"/>
                </a:solidFill>
              </a:rPr>
              <a:t> </a:t>
            </a:r>
            <a:r>
              <a:rPr sz="2400" spc="-5" dirty="0">
                <a:solidFill>
                  <a:srgbClr val="696363"/>
                </a:solidFill>
              </a:rPr>
              <a:t>CARE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0" y="816863"/>
            <a:ext cx="9144000" cy="58247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5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91"/>
    </mc:Choice>
    <mc:Fallback>
      <p:transition spd="slow" advTm="81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8639"/>
            <a:ext cx="9099804" cy="5256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2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11"/>
    </mc:Choice>
    <mc:Fallback>
      <p:transition spd="slow" advTm="76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249</Words>
  <Application>Microsoft Office PowerPoint</Application>
  <PresentationFormat>On-screen Show (4:3)</PresentationFormat>
  <Paragraphs>58</Paragraphs>
  <Slides>18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PREVENTIVE PEDIATRICS</vt:lpstr>
      <vt:lpstr>CARE OF CHILDREN</vt:lpstr>
      <vt:lpstr>PowerPoint Presentation</vt:lpstr>
      <vt:lpstr>PowerPoint Presentation</vt:lpstr>
      <vt:lpstr>ANTENATAL PEDIATRICS</vt:lpstr>
      <vt:lpstr>INFANCY</vt:lpstr>
      <vt:lpstr>NEONATAL CARE</vt:lpstr>
      <vt:lpstr>OPTIMUM NEWBORN CARE</vt:lpstr>
      <vt:lpstr>PowerPoint Presentation</vt:lpstr>
      <vt:lpstr>OBJECTIVES OF EARLY NEONATAL  CARE</vt:lpstr>
      <vt:lpstr>IMMEDIATE CARE</vt:lpstr>
      <vt:lpstr>CLEARING THE AIRWAY</vt:lpstr>
      <vt:lpstr>APGAR SCORE</vt:lpstr>
      <vt:lpstr>PowerPoint Presentation</vt:lpstr>
      <vt:lpstr>PowerPoint Presentation</vt:lpstr>
      <vt:lpstr>CARE OF THE CORD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sflj</dc:creator>
  <cp:lastModifiedBy>sflj</cp:lastModifiedBy>
  <cp:revision>8</cp:revision>
  <dcterms:created xsi:type="dcterms:W3CDTF">2020-06-09T06:31:41Z</dcterms:created>
  <dcterms:modified xsi:type="dcterms:W3CDTF">2020-06-09T14:37:04Z</dcterms:modified>
</cp:coreProperties>
</file>